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56" r:id="rId3"/>
    <p:sldId id="257" r:id="rId4"/>
    <p:sldId id="260" r:id="rId5"/>
    <p:sldId id="258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44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558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999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59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388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63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472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91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37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047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180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49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88840"/>
            <a:ext cx="7869560" cy="4171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latin typeface="Georgia" panose="02040502050405020303" pitchFamily="18" charset="0"/>
              </a:rPr>
              <a:t>Подготовка к городской контрольной работе по учебному предмету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Georgia" panose="02040502050405020303" pitchFamily="18" charset="0"/>
              </a:rPr>
              <a:t>«</a:t>
            </a:r>
            <a:r>
              <a:rPr lang="ru-RU" sz="2400" b="1" dirty="0">
                <a:latin typeface="Georgia" panose="02040502050405020303" pitchFamily="18" charset="0"/>
              </a:rPr>
              <a:t>История изобразительного искусства».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Georgia" panose="02040502050405020303" pitchFamily="18" charset="0"/>
              </a:rPr>
              <a:t>Пути </a:t>
            </a:r>
            <a:r>
              <a:rPr lang="ru-RU" sz="2400" b="1" dirty="0">
                <a:latin typeface="Georgia" panose="02040502050405020303" pitchFamily="18" charset="0"/>
              </a:rPr>
              <a:t>и методы успешной </a:t>
            </a:r>
            <a:r>
              <a:rPr lang="ru-RU" sz="2400" b="1" dirty="0" smtClean="0">
                <a:latin typeface="Georgia" panose="02040502050405020303" pitchFamily="18" charset="0"/>
              </a:rPr>
              <a:t>работы</a:t>
            </a:r>
            <a:r>
              <a:rPr lang="ru-RU" sz="2400" b="1" dirty="0">
                <a:latin typeface="Georgia" panose="02040502050405020303" pitchFamily="18" charset="0"/>
              </a:rPr>
              <a:t>. 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sz="2400" b="1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latin typeface="Georgia" panose="02040502050405020303" pitchFamily="18" charset="0"/>
            </a:endParaRPr>
          </a:p>
          <a:p>
            <a:pPr marL="0" indent="0" algn="r">
              <a:buNone/>
            </a:pPr>
            <a:r>
              <a:rPr lang="ru-RU" sz="1600" b="1" dirty="0" err="1" smtClean="0">
                <a:latin typeface="Georgia" panose="02040502050405020303" pitchFamily="18" charset="0"/>
              </a:rPr>
              <a:t>Симбиркина</a:t>
            </a:r>
            <a:r>
              <a:rPr lang="ru-RU" sz="1600" b="1" dirty="0" smtClean="0">
                <a:latin typeface="Georgia" panose="02040502050405020303" pitchFamily="18" charset="0"/>
              </a:rPr>
              <a:t> Екатерина Витальевна, </a:t>
            </a:r>
          </a:p>
          <a:p>
            <a:pPr marL="0" indent="0" algn="r">
              <a:buNone/>
            </a:pPr>
            <a:r>
              <a:rPr lang="ru-RU" sz="1600" b="1" dirty="0" smtClean="0">
                <a:latin typeface="Georgia" panose="02040502050405020303" pitchFamily="18" charset="0"/>
              </a:rPr>
              <a:t>преподаватель </a:t>
            </a:r>
            <a:r>
              <a:rPr lang="ru-RU" sz="1600" b="1" smtClean="0">
                <a:latin typeface="Georgia" panose="02040502050405020303" pitchFamily="18" charset="0"/>
              </a:rPr>
              <a:t>высшей квалификационной </a:t>
            </a:r>
            <a:r>
              <a:rPr lang="ru-RU" sz="1600" b="1" dirty="0" smtClean="0">
                <a:latin typeface="Georgia" panose="02040502050405020303" pitchFamily="18" charset="0"/>
              </a:rPr>
              <a:t>категории</a:t>
            </a:r>
            <a:endParaRPr lang="ru-RU" sz="1600" b="1" dirty="0">
              <a:latin typeface="Georgia" panose="02040502050405020303" pitchFamily="18" charset="0"/>
            </a:endParaRPr>
          </a:p>
        </p:txBody>
      </p:sp>
      <p:pic>
        <p:nvPicPr>
          <p:cNvPr id="4" name="Рисунок 3" descr="D:\Хранилище Информации\ПЕЧАТНАЯ ПРОДУКЦИЯ. ДХШ № 2 имени Г.С.Мосина\Новый логотип\лого_новый-01.jpg">
            <a:extLst>
              <a:ext uri="{FF2B5EF4-FFF2-40B4-BE49-F238E27FC236}">
                <a16:creationId xmlns="" xmlns:a16="http://schemas.microsoft.com/office/drawing/2014/main" xmlns:lc="http://schemas.openxmlformats.org/drawingml/2006/lockedCanvas" id="{2AFD3EA0-9F9C-4F81-B23D-E4F0F6DC0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" t="16867" r="67517" b="26546"/>
          <a:stretch>
            <a:fillRect/>
          </a:stretch>
        </p:blipFill>
        <p:spPr bwMode="auto">
          <a:xfrm>
            <a:off x="0" y="18565"/>
            <a:ext cx="109696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20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1"/>
            <a:ext cx="7918648" cy="18722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Georgia" panose="02040502050405020303" pitchFamily="18" charset="0"/>
              </a:rPr>
              <a:t>1. Осознание </a:t>
            </a:r>
            <a:r>
              <a:rPr lang="ru-RU" sz="2800" b="1" dirty="0">
                <a:latin typeface="Georgia" panose="02040502050405020303" pitchFamily="18" charset="0"/>
              </a:rPr>
              <a:t>важности проведения мониторинга самим </a:t>
            </a:r>
            <a:r>
              <a:rPr lang="ru-RU" sz="2800" b="1" dirty="0" smtClean="0">
                <a:latin typeface="Georgia" panose="02040502050405020303" pitchFamily="18" charset="0"/>
              </a:rPr>
              <a:t>преподавателем</a:t>
            </a:r>
            <a:br>
              <a:rPr lang="ru-RU" sz="2800" b="1" dirty="0" smtClean="0">
                <a:latin typeface="Georgia" panose="02040502050405020303" pitchFamily="18" charset="0"/>
              </a:rPr>
            </a:br>
            <a:r>
              <a:rPr lang="ru-RU" sz="2800" b="1" dirty="0" smtClean="0">
                <a:latin typeface="Georgia" panose="02040502050405020303" pitchFamily="18" charset="0"/>
              </a:rPr>
              <a:t/>
            </a:r>
            <a:br>
              <a:rPr lang="ru-RU" sz="2800" b="1" dirty="0" smtClean="0">
                <a:latin typeface="Georgia" panose="02040502050405020303" pitchFamily="18" charset="0"/>
              </a:rPr>
            </a:br>
            <a:endParaRPr lang="ru-RU" sz="2800" b="1" dirty="0"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844824"/>
            <a:ext cx="6656784" cy="379397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Для чего нужен мониторинг?</a:t>
            </a:r>
          </a:p>
          <a:p>
            <a:endParaRPr lang="ru-RU" sz="2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 Дает представление 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об общем уровне подготовки группы и об уровне знаний </a:t>
            </a:r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каждого учащегося </a:t>
            </a:r>
          </a:p>
          <a:p>
            <a:endParaRPr lang="ru-RU" sz="2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Подготовка к итоговой аттестации</a:t>
            </a:r>
            <a:endParaRPr lang="ru-RU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15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90872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800" b="1" dirty="0">
                <a:latin typeface="Georgia" panose="02040502050405020303" pitchFamily="18" charset="0"/>
              </a:rPr>
              <a:t>2.</a:t>
            </a:r>
            <a:r>
              <a:rPr lang="ru-RU" sz="2800" b="1" dirty="0" smtClean="0">
                <a:latin typeface="Georgia" panose="02040502050405020303" pitchFamily="18" charset="0"/>
              </a:rPr>
              <a:t>Родители </a:t>
            </a:r>
            <a:r>
              <a:rPr lang="ru-RU" sz="2800" b="1" dirty="0">
                <a:latin typeface="Georgia" panose="02040502050405020303" pitchFamily="18" charset="0"/>
              </a:rPr>
              <a:t>– это поддержка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Georgia" panose="02040502050405020303" pitchFamily="18" charset="0"/>
                <a:ea typeface="+mj-ea"/>
                <a:cs typeface="+mj-cs"/>
              </a:rPr>
              <a:t>Информирование родителей  о важности мониторинга на </a:t>
            </a:r>
            <a:r>
              <a:rPr lang="ru-RU" sz="2400" dirty="0">
                <a:latin typeface="Georgia" panose="02040502050405020303" pitchFamily="18" charset="0"/>
                <a:ea typeface="+mj-ea"/>
                <a:cs typeface="+mj-cs"/>
              </a:rPr>
              <a:t>родительских собраниях с </a:t>
            </a:r>
            <a:r>
              <a:rPr lang="ru-RU" sz="2400" b="1" dirty="0">
                <a:latin typeface="Georgia" panose="02040502050405020303" pitchFamily="18" charset="0"/>
                <a:ea typeface="+mj-ea"/>
                <a:cs typeface="+mj-cs"/>
              </a:rPr>
              <a:t>первого </a:t>
            </a:r>
            <a:r>
              <a:rPr lang="ru-RU" sz="2400" b="1" dirty="0" smtClean="0">
                <a:latin typeface="Georgia" panose="02040502050405020303" pitchFamily="18" charset="0"/>
                <a:ea typeface="+mj-ea"/>
                <a:cs typeface="+mj-cs"/>
              </a:rPr>
              <a:t>класса.</a:t>
            </a:r>
          </a:p>
          <a:p>
            <a:pPr marL="0" indent="0" algn="ctr">
              <a:buNone/>
            </a:pPr>
            <a:endParaRPr lang="ru-RU" sz="2800" b="1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Georgia" panose="02040502050405020303" pitchFamily="18" charset="0"/>
              </a:rPr>
              <a:t> </a:t>
            </a:r>
            <a:r>
              <a:rPr lang="ru-RU" sz="2400" b="1" dirty="0" smtClean="0">
                <a:latin typeface="Georgia" panose="02040502050405020303" pitchFamily="18" charset="0"/>
              </a:rPr>
              <a:t>Для </a:t>
            </a:r>
            <a:r>
              <a:rPr lang="ru-RU" sz="2400" b="1" dirty="0">
                <a:latin typeface="Georgia" panose="02040502050405020303" pitchFamily="18" charset="0"/>
              </a:rPr>
              <a:t>чего нужен мониторинг?</a:t>
            </a:r>
          </a:p>
          <a:p>
            <a:pPr algn="ctr"/>
            <a:endParaRPr lang="ru-RU" sz="2400" dirty="0">
              <a:latin typeface="Georgia" panose="02040502050405020303" pitchFamily="18" charset="0"/>
            </a:endParaRPr>
          </a:p>
          <a:p>
            <a:pPr marL="457200" indent="-457200" algn="ctr"/>
            <a:r>
              <a:rPr lang="ru-RU" sz="2400" dirty="0">
                <a:latin typeface="Georgia" panose="02040502050405020303" pitchFamily="18" charset="0"/>
              </a:rPr>
              <a:t>  Дает представление об </a:t>
            </a:r>
            <a:r>
              <a:rPr lang="ru-RU" sz="2400" dirty="0" smtClean="0">
                <a:latin typeface="Georgia" panose="02040502050405020303" pitchFamily="18" charset="0"/>
              </a:rPr>
              <a:t>уровне </a:t>
            </a:r>
            <a:r>
              <a:rPr lang="ru-RU" sz="2400" dirty="0">
                <a:latin typeface="Georgia" panose="02040502050405020303" pitchFamily="18" charset="0"/>
              </a:rPr>
              <a:t>подготовки </a:t>
            </a:r>
            <a:r>
              <a:rPr lang="ru-RU" sz="2400" dirty="0" smtClean="0">
                <a:latin typeface="Georgia" panose="02040502050405020303" pitchFamily="18" charset="0"/>
              </a:rPr>
              <a:t>знаний </a:t>
            </a:r>
            <a:r>
              <a:rPr lang="ru-RU" sz="2400" dirty="0">
                <a:latin typeface="Georgia" panose="02040502050405020303" pitchFamily="18" charset="0"/>
              </a:rPr>
              <a:t>каждого </a:t>
            </a:r>
            <a:r>
              <a:rPr lang="ru-RU" sz="2400" dirty="0" smtClean="0">
                <a:latin typeface="Georgia" panose="02040502050405020303" pitchFamily="18" charset="0"/>
              </a:rPr>
              <a:t>учащегося, есть возможность и время  «подтянуть» сложные, проблемные темы</a:t>
            </a:r>
            <a:endParaRPr lang="ru-RU" sz="2400" dirty="0">
              <a:latin typeface="Georgia" panose="02040502050405020303" pitchFamily="18" charset="0"/>
            </a:endParaRPr>
          </a:p>
          <a:p>
            <a:pPr algn="ctr"/>
            <a:endParaRPr lang="ru-RU" sz="2400" dirty="0">
              <a:latin typeface="Georgia" panose="02040502050405020303" pitchFamily="18" charset="0"/>
            </a:endParaRPr>
          </a:p>
          <a:p>
            <a:pPr marL="457200" indent="-457200" algn="ctr"/>
            <a:r>
              <a:rPr lang="ru-RU" sz="2400" dirty="0">
                <a:latin typeface="Georgia" panose="02040502050405020303" pitchFamily="18" charset="0"/>
              </a:rPr>
              <a:t>Подготовка к итоговой аттестации</a:t>
            </a:r>
          </a:p>
          <a:p>
            <a:endParaRPr lang="ru-RU" sz="2400" b="1" dirty="0">
              <a:latin typeface="Georgia" panose="02040502050405020303" pitchFamily="18" charset="0"/>
              <a:ea typeface="+mj-ea"/>
              <a:cs typeface="+mj-cs"/>
            </a:endParaRPr>
          </a:p>
          <a:p>
            <a:pPr marL="0" indent="0">
              <a:buNone/>
            </a:pPr>
            <a:endParaRPr lang="ru-RU" sz="2400" b="1" dirty="0">
              <a:latin typeface="Georgia" panose="020405020504050203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8327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49006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Georgia" panose="02040502050405020303" pitchFamily="18" charset="0"/>
              </a:rPr>
              <a:t>3. Ежедневный труд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363272" cy="5073427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endParaRPr lang="ru-RU" sz="2400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Georgia" panose="02040502050405020303" pitchFamily="18" charset="0"/>
              </a:rPr>
              <a:t>Подготовка </a:t>
            </a:r>
            <a:r>
              <a:rPr lang="ru-RU" sz="2400" dirty="0">
                <a:latin typeface="Georgia" panose="02040502050405020303" pitchFamily="18" charset="0"/>
              </a:rPr>
              <a:t>и проведение уроков в соответствие с программой Школы и </a:t>
            </a:r>
            <a:r>
              <a:rPr lang="ru-RU" sz="2400" dirty="0" smtClean="0">
                <a:latin typeface="Georgia" panose="02040502050405020303" pitchFamily="18" charset="0"/>
              </a:rPr>
              <a:t>рекомендациями </a:t>
            </a:r>
            <a:r>
              <a:rPr lang="ru-RU" sz="2400" dirty="0">
                <a:latin typeface="Georgia" panose="02040502050405020303" pitchFamily="18" charset="0"/>
              </a:rPr>
              <a:t>секции </a:t>
            </a:r>
            <a:r>
              <a:rPr lang="ru-RU" sz="2400" dirty="0" smtClean="0">
                <a:latin typeface="Georgia" panose="02040502050405020303" pitchFamily="18" charset="0"/>
              </a:rPr>
              <a:t>преподавателей-искусствоведов;</a:t>
            </a:r>
          </a:p>
          <a:p>
            <a:pPr marL="0" indent="0">
              <a:buNone/>
            </a:pPr>
            <a:endParaRPr lang="ru-RU" sz="2400" dirty="0" smtClean="0">
              <a:latin typeface="Georgia" panose="02040502050405020303" pitchFamily="18" charset="0"/>
            </a:endParaRPr>
          </a:p>
        </p:txBody>
      </p:sp>
      <p:pic>
        <p:nvPicPr>
          <p:cNvPr id="1026" name="Picture 2" descr="C:\Users\Михаил\Desktop\КАТЮША\конкурсы 2024\грц 27.10\Снимо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327199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Михаил\Desktop\КАТЮША\конкурсы 2024\грц 27.10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90" y="3645025"/>
            <a:ext cx="327537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ихаил\Desktop\КАТЮША\конкурсы 2024\грц 27.10\Снимок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63081"/>
            <a:ext cx="1829247" cy="261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7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49006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Georgia" panose="02040502050405020303" pitchFamily="18" charset="0"/>
              </a:rPr>
              <a:t>3. Ежедневный труд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363272" cy="5073427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endParaRPr lang="ru-RU" sz="2400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dirty="0">
                <a:latin typeface="Georgia" panose="02040502050405020303" pitchFamily="18" charset="0"/>
              </a:rPr>
              <a:t>Информирование учащихся о проведении мониторинга, периодическое напоминание о нем </a:t>
            </a:r>
            <a:endParaRPr lang="ru-RU" sz="2400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2400" dirty="0">
                <a:latin typeface="Georgia" panose="02040502050405020303" pitchFamily="18" charset="0"/>
              </a:rPr>
              <a:t>(</a:t>
            </a:r>
            <a:r>
              <a:rPr lang="ru-RU" sz="2400" dirty="0" smtClean="0">
                <a:latin typeface="Georgia" panose="02040502050405020303" pitchFamily="18" charset="0"/>
              </a:rPr>
              <a:t>актуальность </a:t>
            </a:r>
            <a:r>
              <a:rPr lang="ru-RU" sz="2400" dirty="0">
                <a:latin typeface="Georgia" panose="02040502050405020303" pitchFamily="18" charset="0"/>
              </a:rPr>
              <a:t>мониторинга для детей</a:t>
            </a:r>
            <a:r>
              <a:rPr lang="ru-RU" sz="2400" dirty="0" smtClean="0">
                <a:latin typeface="Georgia" panose="02040502050405020303" pitchFamily="18" charset="0"/>
              </a:rPr>
              <a:t>)</a:t>
            </a:r>
          </a:p>
          <a:p>
            <a:pPr marL="0" indent="0" algn="ctr">
              <a:buNone/>
            </a:pPr>
            <a:endParaRPr lang="ru-RU" sz="2400" dirty="0">
              <a:latin typeface="Georgia" panose="02040502050405020303" pitchFamily="18" charset="0"/>
            </a:endParaRPr>
          </a:p>
          <a:p>
            <a:pPr algn="ctr"/>
            <a:r>
              <a:rPr lang="ru-RU" sz="2400" dirty="0" smtClean="0">
                <a:latin typeface="Georgia" panose="02040502050405020303" pitchFamily="18" charset="0"/>
              </a:rPr>
              <a:t>Домашнее задание</a:t>
            </a:r>
            <a:endParaRPr lang="ru-RU" sz="2400" dirty="0">
              <a:latin typeface="Georgia" panose="02040502050405020303" pitchFamily="18" charset="0"/>
            </a:endParaRPr>
          </a:p>
        </p:txBody>
      </p:sp>
      <p:pic>
        <p:nvPicPr>
          <p:cNvPr id="1026" name="Picture 2" descr="C:\Users\Михаил\Desktop\КАТЮША\конкурсы 2024\грц 27.10\3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79"/>
            <a:ext cx="2990244" cy="199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ихаил\Desktop\КАТЮША\конкурсы 2024\грц 27.10\Снимок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" y="4149079"/>
            <a:ext cx="3816424" cy="200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46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41805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Georgia" panose="02040502050405020303" pitchFamily="18" charset="0"/>
              </a:rPr>
              <a:t>3. Ежедневный труд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363272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Georgia" panose="02040502050405020303" pitchFamily="18" charset="0"/>
              </a:rPr>
              <a:t>Регулярный контроль знаний учащихся в виде самостоятельных и творческих заданий.</a:t>
            </a:r>
            <a:endParaRPr lang="ru-RU" sz="2400" dirty="0">
              <a:latin typeface="Georgia" panose="02040502050405020303" pitchFamily="18" charset="0"/>
            </a:endParaRPr>
          </a:p>
        </p:txBody>
      </p:sp>
      <p:pic>
        <p:nvPicPr>
          <p:cNvPr id="3076" name="Picture 4" descr="C:\Users\Михаил\Desktop\КАТЮША\конкурсы 2024\грц 27.10\20220421_1757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37" y="3212976"/>
            <a:ext cx="4344599" cy="255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Михаил\Desktop\КАТЮША\конкурсы 2024\грц 27.10\20220525_0853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49080"/>
            <a:ext cx="3667490" cy="242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2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162</Words>
  <Application>Microsoft Office PowerPoint</Application>
  <PresentationFormat>Экран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1. Осознание важности проведения мониторинга самим преподавателем  </vt:lpstr>
      <vt:lpstr> 2.Родители – это поддержка!</vt:lpstr>
      <vt:lpstr>3. Ежедневный труд</vt:lpstr>
      <vt:lpstr>3. Ежедневный труд</vt:lpstr>
      <vt:lpstr>3. Ежедневный труд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Осознание важности проведения мониторинга самим преподавателем</dc:title>
  <dc:creator>Михаил</dc:creator>
  <cp:lastModifiedBy>Михаил</cp:lastModifiedBy>
  <cp:revision>14</cp:revision>
  <dcterms:created xsi:type="dcterms:W3CDTF">2023-10-02T05:24:46Z</dcterms:created>
  <dcterms:modified xsi:type="dcterms:W3CDTF">2023-10-22T09:58:10Z</dcterms:modified>
</cp:coreProperties>
</file>