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68" r:id="rId3"/>
    <p:sldId id="261" r:id="rId4"/>
    <p:sldId id="269" r:id="rId5"/>
    <p:sldId id="270" r:id="rId6"/>
    <p:sldId id="271" r:id="rId7"/>
    <p:sldId id="256" r:id="rId8"/>
    <p:sldId id="265" r:id="rId9"/>
    <p:sldId id="257" r:id="rId10"/>
    <p:sldId id="259" r:id="rId11"/>
    <p:sldId id="264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BCD2E-CFEC-4FCA-8DE8-1BE8C95C8891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F2CADD-9A02-4755-8178-BF7AAA1CD0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6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4DF50-30DC-47C7-9FDA-CB7995B87EA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46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6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28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17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8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9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9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5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88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9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79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30DB5-976A-4649-B5A5-2CFFF4DA5AED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FA4AB-3501-4CA6-937A-24E465EC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51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963" y="659622"/>
            <a:ext cx="1416651" cy="14166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8135" y="2447217"/>
            <a:ext cx="11305309" cy="2867260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R="635" indent="444500" algn="ctr">
              <a:lnSpc>
                <a:spcPct val="107000"/>
              </a:lnSpc>
              <a:spcAft>
                <a:spcPts val="1375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Областной конкурс проектов по </a:t>
            </a: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истории искусств</a:t>
            </a:r>
            <a:endParaRPr lang="ru-RU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635" indent="444500" algn="ctr">
              <a:lnSpc>
                <a:spcPct val="107000"/>
              </a:lnSpc>
              <a:spcAft>
                <a:spcPts val="1375"/>
              </a:spcAft>
            </a:pPr>
            <a:r>
              <a:rPr lang="ru-RU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«Столетья и мгновенья </a:t>
            </a:r>
            <a:r>
              <a:rPr lang="ru-RU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Екатеринбурга»</a:t>
            </a:r>
            <a:r>
              <a:rPr lang="ru-RU" sz="32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R="635" indent="444500" algn="ctr">
              <a:lnSpc>
                <a:spcPct val="107000"/>
              </a:lnSpc>
              <a:spcAft>
                <a:spcPts val="1375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Конкурс посвящён историко-культурному наследию и современным культурным процессам столицы Урала и уральского региона.</a:t>
            </a:r>
          </a:p>
          <a:p>
            <a:pPr marL="1082675" marR="1077595" indent="-6350">
              <a:lnSpc>
                <a:spcPct val="94000"/>
              </a:lnSpc>
              <a:spcAft>
                <a:spcPts val="1610"/>
              </a:spcAft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2617" y="5483105"/>
            <a:ext cx="2064989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22 марта 2025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737" y="725711"/>
            <a:ext cx="1477591" cy="1284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403" y="659622"/>
            <a:ext cx="2183255" cy="10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47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3" y="3796286"/>
            <a:ext cx="5135285" cy="2888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84" y="756945"/>
            <a:ext cx="5073120" cy="2855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03" y="843148"/>
            <a:ext cx="5092219" cy="28661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025" y="3796286"/>
            <a:ext cx="5286879" cy="29756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3127" y="157169"/>
            <a:ext cx="11970328" cy="707886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/>
              <a:t>Творческая лаборатория. Практическая </a:t>
            </a:r>
            <a:r>
              <a:rPr lang="ru-RU" sz="2000" dirty="0"/>
              <a:t>работа по </a:t>
            </a:r>
            <a:r>
              <a:rPr lang="ru-RU" sz="2000" dirty="0" smtClean="0"/>
              <a:t>созданию современной </a:t>
            </a:r>
            <a:r>
              <a:rPr lang="ru-RU" sz="2000" dirty="0"/>
              <a:t>городской среды для подростков. </a:t>
            </a:r>
          </a:p>
          <a:p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66591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t="1999" r="9588" b="-287"/>
          <a:stretch/>
        </p:blipFill>
        <p:spPr>
          <a:xfrm>
            <a:off x="5907036" y="3800306"/>
            <a:ext cx="4555125" cy="2823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8" r="5284"/>
          <a:stretch/>
        </p:blipFill>
        <p:spPr>
          <a:xfrm>
            <a:off x="1637429" y="3674293"/>
            <a:ext cx="3762406" cy="30757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458" t="2425" r="5112"/>
          <a:stretch/>
        </p:blipFill>
        <p:spPr>
          <a:xfrm>
            <a:off x="5907036" y="671187"/>
            <a:ext cx="3494959" cy="28876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7878" t="9867" r="9784" b="6496"/>
          <a:stretch/>
        </p:blipFill>
        <p:spPr>
          <a:xfrm>
            <a:off x="1637429" y="681879"/>
            <a:ext cx="3762406" cy="28663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4379" y="175753"/>
            <a:ext cx="11765947" cy="36933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     Творческая лаборатория. Практическая работа по формированию современной городской среды для подростков.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0169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165" y="371754"/>
            <a:ext cx="965167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/>
              <a:t>Творческая лаборатория. Практикум</a:t>
            </a:r>
            <a:r>
              <a:rPr lang="ru-RU" sz="2800" dirty="0" smtClean="0"/>
              <a:t>. «Пространство города» 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595751" y="1016320"/>
            <a:ext cx="2329484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ru-RU" sz="3200" dirty="0" smtClean="0"/>
              <a:t>? 30 ноября 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-1" y="6165502"/>
            <a:ext cx="126353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Всероссийский конкурс </a:t>
            </a:r>
            <a:r>
              <a:rPr lang="ru-RU" sz="1400" dirty="0"/>
              <a:t>«Идеи, преображающие города», направленного на выявление и поддержку молодых граждан, </a:t>
            </a:r>
            <a:r>
              <a:rPr lang="ru-RU" sz="1400" dirty="0" smtClean="0"/>
              <a:t>в </a:t>
            </a:r>
            <a:r>
              <a:rPr lang="ru-RU" sz="1400" dirty="0"/>
              <a:t>муниципальных образованиях Российской Федерации. В конкурсе приняли участие студенты </a:t>
            </a:r>
            <a:r>
              <a:rPr lang="ru-RU" sz="1400" dirty="0" err="1"/>
              <a:t>УрГАХУ</a:t>
            </a:r>
            <a:r>
              <a:rPr lang="ru-RU" sz="1400" dirty="0"/>
              <a:t> от СНИЛ «Лаборатории современного проектирования» Свердловская область стала лидером по количеству участников в делегации.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93" y="2237202"/>
            <a:ext cx="5593428" cy="38014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17671" y="53923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Cтуденческая</a:t>
            </a:r>
            <a:r>
              <a:rPr lang="ru-RU" dirty="0" smtClean="0"/>
              <a:t> научно-исследовательская лаборатория </a:t>
            </a:r>
            <a:r>
              <a:rPr lang="ru-RU" dirty="0"/>
              <a:t>современного проектирования </a:t>
            </a:r>
            <a:r>
              <a:rPr lang="ru-RU" dirty="0" err="1"/>
              <a:t>УрГАХУ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76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94" y="1145535"/>
            <a:ext cx="1156418" cy="11564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132" y="2330117"/>
            <a:ext cx="2619342" cy="3705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3619" t="14668" r="6772" b="12067"/>
          <a:stretch/>
        </p:blipFill>
        <p:spPr>
          <a:xfrm>
            <a:off x="634759" y="2263474"/>
            <a:ext cx="7022499" cy="3838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768" y="984462"/>
            <a:ext cx="1426217" cy="1236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1981" y="528448"/>
            <a:ext cx="8142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VI </a:t>
            </a:r>
            <a:r>
              <a:rPr lang="ru-RU" sz="2800" dirty="0" smtClean="0"/>
              <a:t>Областной </a:t>
            </a:r>
            <a:r>
              <a:rPr lang="ru-RU" sz="2800" dirty="0" smtClean="0"/>
              <a:t>конкурс проектов по истории искусств</a:t>
            </a:r>
          </a:p>
          <a:p>
            <a:r>
              <a:rPr lang="ru-RU" sz="2800" dirty="0" smtClean="0"/>
              <a:t>«Столетья и мгновенья Екатеринбурга»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688" y="761995"/>
            <a:ext cx="2042293" cy="99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0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10217" r="5975" b="6667"/>
          <a:stretch/>
        </p:blipFill>
        <p:spPr>
          <a:xfrm>
            <a:off x="475376" y="2781288"/>
            <a:ext cx="5738258" cy="38630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559" y="406221"/>
            <a:ext cx="1548931" cy="15489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70" y="661055"/>
            <a:ext cx="1481456" cy="12863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04723" y="892938"/>
            <a:ext cx="7834118" cy="1062214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R="635" lvl="0" indent="444500" algn="ctr">
              <a:lnSpc>
                <a:spcPct val="107000"/>
              </a:lnSpc>
              <a:spcAft>
                <a:spcPts val="1375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Областной конкурс проектов по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истории искусств</a:t>
            </a:r>
          </a:p>
          <a:p>
            <a:pPr marR="635" lvl="0" indent="444500" algn="ctr">
              <a:lnSpc>
                <a:spcPct val="107000"/>
              </a:lnSpc>
              <a:spcAft>
                <a:spcPts val="1375"/>
              </a:spcAft>
            </a:pP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«Столетья и мгновенья 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Екатеринбурга»  </a:t>
            </a:r>
            <a:r>
              <a:rPr lang="ru-RU" sz="20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</a:t>
            </a:r>
            <a:endParaRPr lang="ru-RU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19221"/>
          <a:stretch/>
        </p:blipFill>
        <p:spPr>
          <a:xfrm>
            <a:off x="6332317" y="2781288"/>
            <a:ext cx="5321516" cy="269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29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7626" y="454830"/>
            <a:ext cx="11245199" cy="646330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/>
              <a:t>1 </a:t>
            </a:r>
            <a:r>
              <a:rPr lang="ru-RU" b="1" dirty="0" smtClean="0"/>
              <a:t>«Учителей</a:t>
            </a:r>
            <a:r>
              <a:rPr lang="ru-RU" b="1" dirty="0"/>
              <a:t>, 3: здание советского неоклассицизма в Пионерском районе г. </a:t>
            </a:r>
            <a:r>
              <a:rPr lang="ru-RU" b="1" dirty="0" smtClean="0"/>
              <a:t>Екатеринбург»</a:t>
            </a:r>
          </a:p>
          <a:p>
            <a:endParaRPr lang="ru-RU" b="1" dirty="0" smtClean="0"/>
          </a:p>
          <a:p>
            <a:r>
              <a:rPr lang="ru-RU" dirty="0" smtClean="0"/>
              <a:t>2 </a:t>
            </a:r>
            <a:r>
              <a:rPr lang="ru-RU" b="1" dirty="0" smtClean="0"/>
              <a:t>«Разработка пешеходной </a:t>
            </a:r>
            <a:r>
              <a:rPr lang="ru-RU" b="1" dirty="0"/>
              <a:t>экскурсии «Между </a:t>
            </a:r>
            <a:r>
              <a:rPr lang="ru-RU" b="1" dirty="0" err="1"/>
              <a:t>УрФУ</a:t>
            </a:r>
            <a:r>
              <a:rPr lang="ru-RU" b="1" dirty="0"/>
              <a:t> и Вечным огнем. В поисках барельефов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r>
              <a:rPr lang="ru-RU" dirty="0" smtClean="0"/>
              <a:t>3 </a:t>
            </a:r>
            <a:r>
              <a:rPr lang="ru-RU" b="1" dirty="0" smtClean="0"/>
              <a:t>«Дом </a:t>
            </a:r>
            <a:r>
              <a:rPr lang="ru-RU" b="1" dirty="0"/>
              <a:t>Севастьянова. История и </a:t>
            </a:r>
            <a:r>
              <a:rPr lang="ru-RU" b="1" dirty="0" smtClean="0"/>
              <a:t>архитектура».</a:t>
            </a:r>
          </a:p>
          <a:p>
            <a:endParaRPr lang="ru-RU" b="1" dirty="0"/>
          </a:p>
          <a:p>
            <a:r>
              <a:rPr lang="ru-RU" dirty="0" smtClean="0"/>
              <a:t>4 </a:t>
            </a:r>
            <a:r>
              <a:rPr lang="ru-RU" b="1" dirty="0" smtClean="0"/>
              <a:t>«Первый </a:t>
            </a:r>
            <a:r>
              <a:rPr lang="ru-RU" b="1" dirty="0"/>
              <a:t>вокзал Екатеринбурга. Путешествие в </a:t>
            </a:r>
            <a:r>
              <a:rPr lang="ru-RU" b="1" dirty="0" smtClean="0"/>
              <a:t>прошлое».</a:t>
            </a:r>
          </a:p>
          <a:p>
            <a:endParaRPr lang="ru-RU" b="1" dirty="0"/>
          </a:p>
          <a:p>
            <a:r>
              <a:rPr lang="ru-RU" dirty="0" smtClean="0"/>
              <a:t>5</a:t>
            </a:r>
            <a:r>
              <a:rPr lang="ru-RU" b="1" dirty="0" smtClean="0"/>
              <a:t> «Деревянное зодчество </a:t>
            </a:r>
            <a:r>
              <a:rPr lang="ru-RU" b="1" dirty="0"/>
              <a:t>Е</a:t>
            </a:r>
            <a:r>
              <a:rPr lang="ru-RU" b="1" dirty="0" smtClean="0"/>
              <a:t>катеринбурга»</a:t>
            </a:r>
          </a:p>
          <a:p>
            <a:endParaRPr lang="ru-RU" b="1" dirty="0"/>
          </a:p>
          <a:p>
            <a:r>
              <a:rPr lang="ru-RU" dirty="0" smtClean="0"/>
              <a:t>6</a:t>
            </a:r>
            <a:r>
              <a:rPr lang="ru-RU" b="1" dirty="0" smtClean="0"/>
              <a:t> «Архитектурные </a:t>
            </a:r>
            <a:r>
              <a:rPr lang="ru-RU" b="1" dirty="0"/>
              <a:t>шедевры Уралмаша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r>
              <a:rPr lang="ru-RU" dirty="0" smtClean="0"/>
              <a:t>7 </a:t>
            </a:r>
            <a:r>
              <a:rPr lang="ru-RU" b="1" dirty="0" smtClean="0"/>
              <a:t>«Современная </a:t>
            </a:r>
            <a:r>
              <a:rPr lang="ru-RU" b="1" dirty="0"/>
              <a:t>архитектура </a:t>
            </a:r>
            <a:r>
              <a:rPr lang="ru-RU" b="1" dirty="0" smtClean="0"/>
              <a:t>Екатеринбурга»</a:t>
            </a:r>
          </a:p>
          <a:p>
            <a:endParaRPr lang="ru-RU" b="1" dirty="0"/>
          </a:p>
          <a:p>
            <a:r>
              <a:rPr lang="ru-RU" dirty="0" smtClean="0"/>
              <a:t>8 </a:t>
            </a:r>
            <a:r>
              <a:rPr lang="ru-RU" b="1" dirty="0" smtClean="0"/>
              <a:t>«Тайна </a:t>
            </a:r>
            <a:r>
              <a:rPr lang="ru-RU" b="1" dirty="0"/>
              <a:t>Ротонды</a:t>
            </a:r>
            <a:r>
              <a:rPr lang="ru-RU" b="1" dirty="0" smtClean="0"/>
              <a:t>»</a:t>
            </a:r>
          </a:p>
          <a:p>
            <a:endParaRPr lang="ru-RU" b="1" dirty="0"/>
          </a:p>
          <a:p>
            <a:r>
              <a:rPr lang="ru-RU" dirty="0" smtClean="0"/>
              <a:t>9</a:t>
            </a:r>
            <a:r>
              <a:rPr lang="ru-RU" b="1" dirty="0" smtClean="0"/>
              <a:t> «Как </a:t>
            </a:r>
            <a:r>
              <a:rPr lang="ru-RU" b="1" dirty="0"/>
              <a:t>менялся проспект </a:t>
            </a:r>
            <a:r>
              <a:rPr lang="ru-RU" b="1" dirty="0" smtClean="0"/>
              <a:t>Ленина»</a:t>
            </a:r>
          </a:p>
          <a:p>
            <a:endParaRPr lang="ru-RU" b="1" dirty="0"/>
          </a:p>
          <a:p>
            <a:r>
              <a:rPr lang="ru-RU" dirty="0" smtClean="0"/>
              <a:t>10</a:t>
            </a:r>
            <a:r>
              <a:rPr lang="ru-RU" b="1" dirty="0" smtClean="0"/>
              <a:t> «Хай-тек в архитектуре Екатеринбурга»</a:t>
            </a:r>
          </a:p>
          <a:p>
            <a:endParaRPr lang="ru-RU" b="1" dirty="0"/>
          </a:p>
          <a:p>
            <a:r>
              <a:rPr lang="ru-RU" dirty="0" smtClean="0"/>
              <a:t>11</a:t>
            </a:r>
            <a:r>
              <a:rPr lang="ru-RU" b="1" dirty="0" smtClean="0"/>
              <a:t> "Визуальная </a:t>
            </a:r>
            <a:r>
              <a:rPr lang="ru-RU" b="1" dirty="0"/>
              <a:t>культура в пространстве </a:t>
            </a:r>
            <a:r>
              <a:rPr lang="ru-RU" b="1" dirty="0" smtClean="0"/>
              <a:t>города»</a:t>
            </a:r>
          </a:p>
          <a:p>
            <a:endParaRPr lang="ru-RU" b="1" dirty="0" smtClean="0"/>
          </a:p>
          <a:p>
            <a:r>
              <a:rPr lang="ru-RU" dirty="0" smtClean="0"/>
              <a:t>12</a:t>
            </a:r>
            <a:r>
              <a:rPr lang="ru-RU" b="1" dirty="0" smtClean="0"/>
              <a:t> «Стрит-арт </a:t>
            </a:r>
            <a:r>
              <a:rPr lang="ru-RU" b="1" dirty="0"/>
              <a:t>как культурный бренд </a:t>
            </a:r>
            <a:r>
              <a:rPr lang="ru-RU" b="1" dirty="0" smtClean="0"/>
              <a:t>Екатеринбурга»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77627" y="85498"/>
            <a:ext cx="3810595" cy="369332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b="1" i="1" dirty="0" smtClean="0"/>
              <a:t>2024 номинация «Городская среда»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9163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43625" y="1101191"/>
            <a:ext cx="9233682" cy="409342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000" dirty="0" smtClean="0"/>
              <a:t>13</a:t>
            </a:r>
            <a:r>
              <a:rPr lang="ru-RU" sz="2000" b="1" dirty="0" smtClean="0"/>
              <a:t> «Екатеринбургский </a:t>
            </a:r>
            <a:r>
              <a:rPr lang="ru-RU" sz="2000" b="1" dirty="0"/>
              <a:t>скульптор Виктор Васильевич </a:t>
            </a:r>
            <a:r>
              <a:rPr lang="ru-RU" sz="2000" b="1" dirty="0" err="1" smtClean="0"/>
              <a:t>Кикин</a:t>
            </a:r>
            <a:r>
              <a:rPr lang="ru-RU" sz="2000" b="1" dirty="0" smtClean="0"/>
              <a:t>»</a:t>
            </a:r>
          </a:p>
          <a:p>
            <a:endParaRPr lang="ru-RU" sz="2000" b="1" dirty="0"/>
          </a:p>
          <a:p>
            <a:r>
              <a:rPr lang="ru-RU" sz="2000" dirty="0" smtClean="0"/>
              <a:t>14</a:t>
            </a:r>
            <a:r>
              <a:rPr lang="ru-RU" sz="2000" b="1" dirty="0" smtClean="0"/>
              <a:t> «Александр </a:t>
            </a:r>
            <a:r>
              <a:rPr lang="ru-RU" sz="2000" b="1" dirty="0"/>
              <a:t>Андреевич Лысяков: фотограф, живописец, </a:t>
            </a:r>
            <a:r>
              <a:rPr lang="ru-RU" sz="2000" b="1" dirty="0" smtClean="0"/>
              <a:t>кузнец»</a:t>
            </a:r>
          </a:p>
          <a:p>
            <a:endParaRPr lang="ru-RU" sz="2000" b="1" dirty="0"/>
          </a:p>
          <a:p>
            <a:r>
              <a:rPr lang="ru-RU" sz="2000" dirty="0" smtClean="0"/>
              <a:t>15</a:t>
            </a:r>
            <a:r>
              <a:rPr lang="ru-RU" sz="2000" b="1" dirty="0" smtClean="0"/>
              <a:t> «Уральская </a:t>
            </a:r>
            <a:r>
              <a:rPr lang="ru-RU" sz="2000" b="1" dirty="0"/>
              <a:t>ювелирная школа. Династия </a:t>
            </a:r>
            <a:r>
              <a:rPr lang="ru-RU" sz="2000" b="1" dirty="0" err="1"/>
              <a:t>Устьянцевых</a:t>
            </a:r>
            <a:r>
              <a:rPr lang="ru-RU" sz="2000" b="1" dirty="0" smtClean="0"/>
              <a:t>»</a:t>
            </a:r>
          </a:p>
          <a:p>
            <a:endParaRPr lang="ru-RU" sz="2000" b="1" dirty="0"/>
          </a:p>
          <a:p>
            <a:r>
              <a:rPr lang="ru-RU" sz="2000" dirty="0" smtClean="0"/>
              <a:t>16</a:t>
            </a:r>
            <a:r>
              <a:rPr lang="ru-RU" sz="2000" b="1" dirty="0" smtClean="0"/>
              <a:t> «В </a:t>
            </a:r>
            <a:r>
              <a:rPr lang="ru-RU" sz="2000" b="1" dirty="0"/>
              <a:t>гостях у мастера: художник и педагог Степанов </a:t>
            </a:r>
            <a:r>
              <a:rPr lang="ru-RU" sz="2000" b="1" dirty="0" smtClean="0"/>
              <a:t>А.В.»</a:t>
            </a:r>
          </a:p>
          <a:p>
            <a:endParaRPr lang="ru-RU" sz="2000" b="1" dirty="0"/>
          </a:p>
          <a:p>
            <a:r>
              <a:rPr lang="ru-RU" sz="2000" dirty="0" smtClean="0"/>
              <a:t>17</a:t>
            </a:r>
            <a:r>
              <a:rPr lang="ru-RU" sz="2000" b="1" dirty="0" smtClean="0"/>
              <a:t> «Художник </a:t>
            </a:r>
            <a:r>
              <a:rPr lang="ru-RU" sz="2000" b="1" dirty="0"/>
              <a:t>Уралмаша Нина Костина</a:t>
            </a:r>
            <a:r>
              <a:rPr lang="ru-RU" sz="2000" b="1" dirty="0" smtClean="0"/>
              <a:t>»</a:t>
            </a:r>
          </a:p>
          <a:p>
            <a:endParaRPr lang="ru-RU" sz="2000" b="1" dirty="0"/>
          </a:p>
          <a:p>
            <a:r>
              <a:rPr lang="ru-RU" sz="2000" dirty="0" smtClean="0"/>
              <a:t>18 </a:t>
            </a:r>
            <a:r>
              <a:rPr lang="ru-RU" sz="2000" b="1" dirty="0" smtClean="0"/>
              <a:t>«Природа </a:t>
            </a:r>
            <a:r>
              <a:rPr lang="ru-RU" sz="2000" b="1" dirty="0"/>
              <a:t>Урала в творчестве Леонарда (Леонида) Викторовича </a:t>
            </a:r>
            <a:r>
              <a:rPr lang="ru-RU" sz="2000" b="1" dirty="0" err="1" smtClean="0"/>
              <a:t>Туржанского</a:t>
            </a:r>
            <a:r>
              <a:rPr lang="ru-RU" sz="2000" b="1" dirty="0" smtClean="0"/>
              <a:t>»</a:t>
            </a:r>
          </a:p>
          <a:p>
            <a:endParaRPr lang="ru-RU" sz="2000" b="1" dirty="0"/>
          </a:p>
          <a:p>
            <a:r>
              <a:rPr lang="ru-RU" sz="2000" dirty="0" smtClean="0"/>
              <a:t>19</a:t>
            </a:r>
            <a:r>
              <a:rPr lang="ru-RU" sz="2000" b="1" dirty="0" smtClean="0"/>
              <a:t> «Художественный образ города в творчестве </a:t>
            </a:r>
            <a:r>
              <a:rPr lang="ru-RU" sz="2000" b="1" dirty="0"/>
              <a:t>А</a:t>
            </a:r>
            <a:r>
              <a:rPr lang="ru-RU" sz="2000" b="1" dirty="0" smtClean="0"/>
              <a:t>лексея </a:t>
            </a:r>
            <a:r>
              <a:rPr lang="ru-RU" sz="2000" b="1" dirty="0"/>
              <a:t>М</a:t>
            </a:r>
            <a:r>
              <a:rPr lang="ru-RU" sz="2000" b="1" dirty="0" smtClean="0"/>
              <a:t>арковича </a:t>
            </a:r>
            <a:r>
              <a:rPr lang="ru-RU" sz="2000" b="1" dirty="0"/>
              <a:t>Р</a:t>
            </a:r>
            <a:r>
              <a:rPr lang="ru-RU" sz="2000" b="1" dirty="0" smtClean="0"/>
              <a:t>ыжкова»</a:t>
            </a:r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43625" y="394256"/>
            <a:ext cx="4841133" cy="40011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000" b="1" i="1" dirty="0" smtClean="0"/>
              <a:t>2024 номинация «Творческая личность».</a:t>
            </a:r>
            <a:endParaRPr lang="ru-RU" sz="20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073683" y="5401424"/>
            <a:ext cx="217636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5 конкурс</a:t>
            </a:r>
          </a:p>
          <a:p>
            <a:r>
              <a:rPr lang="ru-RU" sz="2000" b="1" dirty="0"/>
              <a:t>25 участников</a:t>
            </a:r>
          </a:p>
          <a:p>
            <a:r>
              <a:rPr lang="ru-RU" sz="2000" b="1" dirty="0" smtClean="0"/>
              <a:t>20 тем</a:t>
            </a:r>
          </a:p>
          <a:p>
            <a:r>
              <a:rPr lang="ru-RU" sz="2000" b="1" dirty="0" smtClean="0"/>
              <a:t>10 Лауреатов 1 ст.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43625" y="5401424"/>
            <a:ext cx="210423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u="sng" dirty="0" smtClean="0"/>
              <a:t>4 конкурс</a:t>
            </a:r>
          </a:p>
          <a:p>
            <a:r>
              <a:rPr lang="ru-RU" sz="2000" b="1" dirty="0" smtClean="0"/>
              <a:t>16 чел.</a:t>
            </a:r>
          </a:p>
          <a:p>
            <a:r>
              <a:rPr lang="ru-RU" sz="2000" b="1" dirty="0" smtClean="0"/>
              <a:t>15 тем</a:t>
            </a:r>
          </a:p>
          <a:p>
            <a:r>
              <a:rPr lang="ru-RU" sz="2000" b="1" dirty="0" smtClean="0"/>
              <a:t> 6 Лауреатов 1 ст.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96766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981" t="1835" r="3042"/>
          <a:stretch/>
        </p:blipFill>
        <p:spPr>
          <a:xfrm>
            <a:off x="415638" y="1341911"/>
            <a:ext cx="6583132" cy="432855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77578" y="296821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/>
              <a:t>Алексеев Евгений Павлович.</a:t>
            </a:r>
          </a:p>
          <a:p>
            <a:r>
              <a:rPr lang="ru-RU" sz="2000" dirty="0" smtClean="0"/>
              <a:t>Кандидат </a:t>
            </a:r>
            <a:r>
              <a:rPr lang="ru-RU" sz="2000" dirty="0"/>
              <a:t>искусствоведения, </a:t>
            </a:r>
            <a:r>
              <a:rPr lang="ru-RU" sz="2000" dirty="0" smtClean="0"/>
              <a:t>доцент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77578" y="44606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Разработал авторские курсы </a:t>
            </a:r>
            <a:endParaRPr lang="ru-RU" dirty="0" smtClean="0"/>
          </a:p>
          <a:p>
            <a:r>
              <a:rPr lang="ru-RU" dirty="0" smtClean="0"/>
              <a:t>«</a:t>
            </a:r>
            <a:r>
              <a:rPr lang="ru-RU" dirty="0"/>
              <a:t>Искусство Урала</a:t>
            </a:r>
            <a:r>
              <a:rPr lang="ru-RU" dirty="0" smtClean="0"/>
              <a:t>»</a:t>
            </a:r>
          </a:p>
          <a:p>
            <a:r>
              <a:rPr lang="ru-RU" dirty="0" smtClean="0"/>
              <a:t>«</a:t>
            </a:r>
            <a:r>
              <a:rPr lang="ru-RU" dirty="0"/>
              <a:t>Искусство Екатеринбурга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277578" y="1341911"/>
            <a:ext cx="4914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Лекция </a:t>
            </a:r>
          </a:p>
          <a:p>
            <a:r>
              <a:rPr lang="ru-RU" sz="2400" dirty="0" smtClean="0"/>
              <a:t>«Искусство Урала и Екатеринбурга» </a:t>
            </a:r>
          </a:p>
          <a:p>
            <a:r>
              <a:rPr lang="ru-RU" sz="2400" dirty="0" smtClean="0"/>
              <a:t>февраль 2025 </a:t>
            </a:r>
            <a:endParaRPr lang="ru-RU" sz="24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7218201" y="2683823"/>
            <a:ext cx="4441371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7218201" y="4096987"/>
            <a:ext cx="447699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277578" y="5670464"/>
            <a:ext cx="452549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9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02" y="2151170"/>
            <a:ext cx="5589516" cy="37289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748" t="25283" r="7057" b="-2"/>
          <a:stretch/>
        </p:blipFill>
        <p:spPr>
          <a:xfrm>
            <a:off x="273756" y="1959715"/>
            <a:ext cx="6029749" cy="3966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732" y="6573064"/>
            <a:ext cx="66848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Т</a:t>
            </a:r>
            <a:r>
              <a:rPr lang="ru-RU" sz="1100" dirty="0" smtClean="0"/>
              <a:t>ри часа много информации, эмоций и практика. Насыщенная информация  по истории и нашему времени</a:t>
            </a:r>
            <a:endParaRPr lang="ru-RU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320731" y="5925930"/>
            <a:ext cx="661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 учащихся, выступление театральной студии «Е - </a:t>
            </a:r>
            <a:r>
              <a:rPr lang="ru-RU" dirty="0" err="1"/>
              <a:t>Ж</a:t>
            </a:r>
            <a:r>
              <a:rPr lang="ru-RU" dirty="0" err="1" smtClean="0"/>
              <a:t>ивика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732" y="180597"/>
            <a:ext cx="11380520" cy="132343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  Творческая </a:t>
            </a:r>
            <a:r>
              <a:rPr lang="ru-RU" sz="2400" dirty="0">
                <a:solidFill>
                  <a:prstClr val="black"/>
                </a:solidFill>
              </a:rPr>
              <a:t>лаборатория </a:t>
            </a:r>
          </a:p>
          <a:p>
            <a:pPr lvl="0"/>
            <a:r>
              <a:rPr lang="ru-RU" sz="2800" dirty="0">
                <a:solidFill>
                  <a:prstClr val="black"/>
                </a:solidFill>
              </a:rPr>
              <a:t>«Екатеринбург – территория культуры».</a:t>
            </a:r>
          </a:p>
          <a:p>
            <a:pPr lvl="0"/>
            <a:r>
              <a:rPr lang="ru-RU" sz="2800" dirty="0">
                <a:solidFill>
                  <a:prstClr val="black"/>
                </a:solidFill>
              </a:rPr>
              <a:t>«Пространство города. Из прошлого в будущее».</a:t>
            </a:r>
          </a:p>
        </p:txBody>
      </p:sp>
    </p:spTree>
    <p:extLst>
      <p:ext uri="{BB962C8B-B14F-4D97-AF65-F5344CB8AC3E}">
        <p14:creationId xmlns:p14="http://schemas.microsoft.com/office/powerpoint/2010/main" val="349487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9156" y="404227"/>
            <a:ext cx="10809084" cy="52322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660066"/>
                </a:solidFill>
              </a:rPr>
              <a:t> </a:t>
            </a:r>
            <a:r>
              <a:rPr lang="ru-RU" sz="2800" dirty="0" smtClean="0"/>
              <a:t>О влиянии людей и городских сообществ на жизнь в Екатеринбурге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045" y="6892324"/>
            <a:ext cx="117274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За </a:t>
            </a:r>
            <a:r>
              <a:rPr lang="ru-RU" sz="1400" i="1" dirty="0"/>
              <a:t>триста лет в истории города случилось огромное количество событий, сделавших Екатеринбург таким, каким мы его знаем и любим сейчас. Но ведь события не случаются сами по </a:t>
            </a:r>
            <a:r>
              <a:rPr lang="ru-RU" sz="1400" i="1" dirty="0" smtClean="0"/>
              <a:t>себе. </a:t>
            </a:r>
          </a:p>
          <a:p>
            <a:r>
              <a:rPr lang="ru-RU" sz="1400" i="1" dirty="0" smtClean="0"/>
              <a:t>Город состоит из человеческого опыта.</a:t>
            </a:r>
            <a:endParaRPr lang="ru-RU" sz="1400" i="1" dirty="0"/>
          </a:p>
          <a:p>
            <a:r>
              <a:rPr lang="ru-RU" sz="1400" i="1" dirty="0" smtClean="0"/>
              <a:t>Без увлечённых </a:t>
            </a:r>
            <a:r>
              <a:rPr lang="ru-RU" sz="1400" i="1" dirty="0"/>
              <a:t>своим </a:t>
            </a:r>
            <a:r>
              <a:rPr lang="ru-RU" sz="1400" i="1" dirty="0" smtClean="0"/>
              <a:t>делом людей, без объединений </a:t>
            </a:r>
            <a:r>
              <a:rPr lang="ru-RU" sz="1400" i="1" dirty="0"/>
              <a:t>единомышленников </a:t>
            </a:r>
            <a:r>
              <a:rPr lang="ru-RU" sz="1400" i="1" dirty="0" smtClean="0"/>
              <a:t>и разнообразия </a:t>
            </a:r>
            <a:r>
              <a:rPr lang="ru-RU" sz="1400" i="1" dirty="0"/>
              <a:t>творческих </a:t>
            </a:r>
            <a:r>
              <a:rPr lang="ru-RU" sz="1400" i="1" dirty="0" smtClean="0"/>
              <a:t>идей город не может развиваться.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634" y="1719539"/>
            <a:ext cx="6047448" cy="37037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177" y="1829967"/>
            <a:ext cx="5490671" cy="359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40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9"/>
          <a:stretch/>
        </p:blipFill>
        <p:spPr>
          <a:xfrm>
            <a:off x="937359" y="427512"/>
            <a:ext cx="6024749" cy="30509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173" t="39307" r="-1"/>
          <a:stretch/>
        </p:blipFill>
        <p:spPr>
          <a:xfrm>
            <a:off x="934983" y="3586347"/>
            <a:ext cx="6546471" cy="2974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71459" y="605641"/>
            <a:ext cx="4052713" cy="46166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Театральная студия Е-</a:t>
            </a:r>
            <a:r>
              <a:rPr lang="ru-RU" sz="2400" dirty="0" err="1" smtClean="0"/>
              <a:t>Живика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53092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507</Words>
  <Application>Microsoft Office PowerPoint</Application>
  <PresentationFormat>Широкоэкранный</PresentationFormat>
  <Paragraphs>81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35</cp:revision>
  <dcterms:created xsi:type="dcterms:W3CDTF">2024-04-25T13:01:26Z</dcterms:created>
  <dcterms:modified xsi:type="dcterms:W3CDTF">2024-09-19T19:31:56Z</dcterms:modified>
</cp:coreProperties>
</file>